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63" r:id="rId3"/>
    <p:sldId id="257" r:id="rId4"/>
    <p:sldId id="258" r:id="rId5"/>
    <p:sldId id="290" r:id="rId6"/>
    <p:sldId id="295" r:id="rId7"/>
    <p:sldId id="274" r:id="rId8"/>
    <p:sldId id="288" r:id="rId9"/>
    <p:sldId id="291" r:id="rId10"/>
    <p:sldId id="299" r:id="rId11"/>
    <p:sldId id="292" r:id="rId12"/>
    <p:sldId id="300" r:id="rId13"/>
    <p:sldId id="284" r:id="rId14"/>
    <p:sldId id="286" r:id="rId15"/>
    <p:sldId id="296" r:id="rId16"/>
    <p:sldId id="298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6E39F5-F0A8-47CA-9AED-7FA23691B2BA}" type="datetimeFigureOut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5B4F81-F7C7-4574-8065-1DD9C7210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132F56-6745-4C43-996D-98D36FC7F694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A472-61C1-4DE7-86E9-47E60F972137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818-0E19-42E6-A69A-EAF0AAABC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C4C4-6DC1-49CD-8A19-CB59C46A02C8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2027-C947-403C-893C-E1769FB79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F77-6D16-49F9-AF15-5D64770CC3AB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7D9B-F8E4-4D17-9C00-D04A4B7A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EC27-A792-4067-8B77-2FDA433A391C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6553-0509-4058-A6B1-B34F0BA79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20A2-A0DA-4F9C-BA6D-E03539CC4688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4587-8ABB-45E7-BE38-191DE36E7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EC6C-4A5F-4AD1-9A05-F4F1F592D237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1442-B929-4A01-837C-CFE7C84B8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1F61-AEBF-418F-9A04-74AEE35D7AB9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DB00-2631-403F-8853-AB7A951C8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FE3E-8C7A-4B54-9FA1-822E86E3E2C9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FAED-9191-4691-B636-D89754B50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77C4-CCE8-490B-ABB8-B1DD05738B15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AAF4D-8D0A-4315-8089-5A2F2BD90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FA6F-13A0-46E2-81E4-6773444580E4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31C9-2739-411B-8D68-7BD2489F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96EA-7D3A-4294-A4EF-DCC38AC48ED8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5362-6405-4A76-AA60-09167B535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A1DA-9CDA-4813-BC6C-D9E7BEF61168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5DAF-90F8-4AF2-8168-FCB3CF24B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988B-07FC-4416-A2B2-617FD3D6D8A2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A62-1DBA-45AF-B0A3-4BD297C93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AF18-1C69-498D-A793-10E3149D8B4D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29A7-A917-42A3-8539-F91BB7A7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B226-1D8E-4C29-A1CA-3C66DF712CB8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269C-20D3-458F-884C-09739493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A413-4F6E-41C1-9420-1230453F6753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22C1-AD58-4B01-833B-95237B3B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85FE-129A-41CE-825E-FEE59A841DAB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A7F4-C87F-4A69-AB4A-A2AF11027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AC66-A5D2-4ABC-A070-1769C888797E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28FF-B261-4A80-9E3B-AEAA9553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597-5A85-42A0-A1DA-617D951A8A93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3737-F259-4292-B53F-B9D2D279C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A7F8-C6A9-406C-B473-A10ACD266258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15C2-CD25-4F2C-B229-8E6FFB3BA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7208-4F06-495D-B882-11DD2EFFD8A1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3B6A-501E-4C76-BB0F-CF753F695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6F6B65-5BBC-40A8-97F4-89A6B8B4C586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5D97DF-6375-4667-BDF7-D5A1059A4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ea typeface="Tahoma" charset="0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ea typeface="Tahoma" charset="0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ea typeface="Tahoma" charset="0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ea typeface="Tahoma" charset="0"/>
          <a:cs typeface="Tahoma" pitchFamily="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CF1DC9C-E907-4D60-9A29-C37B365CEBD9}" type="datetime1">
              <a:rPr lang="en-US"/>
              <a:pPr>
                <a:defRPr/>
              </a:pPr>
              <a:t>2/25/2013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253204-FE53-4A0A-9B61-9B9EBE42A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linkedin.com/groups?home=&amp;gid=2672460&amp;trk=anet_ug_hm&amp;goback=.hom.mid_50686626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ahl.ache.org/affiliate-advancement.html" TargetMode="External"/><Relationship Id="rId5" Type="http://schemas.openxmlformats.org/officeDocument/2006/relationships/hyperlink" Target="http://www.ache.org/pubs/redesign/productcatalog.cfm?pc=WWW1-2156S" TargetMode="External"/><Relationship Id="rId4" Type="http://schemas.openxmlformats.org/officeDocument/2006/relationships/hyperlink" Target="mailto:jerry.birk@ucdmc.ucdavis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he.org/mbership/credentialing/EXAM/EXAM.cf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7EFC9-8262-4297-8C59-0390BB7E0E95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5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5501" t="6889" r="5437" b="6747"/>
          <a:stretch>
            <a:fillRect/>
          </a:stretch>
        </p:blipFill>
        <p:spPr bwMode="auto">
          <a:xfrm>
            <a:off x="0" y="76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0" y="5638800"/>
            <a:ext cx="56388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Affiliate Advancement Introduction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572000" y="3429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Formal436 BT" pitchFamily="66" charset="0"/>
              </a:rPr>
              <a:t>Advancement</a:t>
            </a:r>
          </a:p>
        </p:txBody>
      </p:sp>
      <p:pic>
        <p:nvPicPr>
          <p:cNvPr id="3080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957263" y="2366963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447800" y="3429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Formal436 BT" pitchFamily="66" charset="0"/>
              </a:rPr>
              <a:t>Membership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28600" y="685800"/>
            <a:ext cx="8763000" cy="1077913"/>
          </a:xfrm>
          <a:prstGeom prst="rect">
            <a:avLst/>
          </a:prstGeom>
          <a:solidFill>
            <a:schemeClr val="bg1">
              <a:alpha val="62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Arial Black"/>
              </a:rPr>
              <a:t>ACHE</a:t>
            </a:r>
          </a:p>
          <a:p>
            <a:pPr algn="ctr">
              <a:defRPr/>
            </a:pPr>
            <a:r>
              <a:rPr lang="en-US" sz="2400" b="1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C</a:t>
            </a:r>
            <a:r>
              <a:rPr lang="en-US" sz="2400" cap="small" dirty="0">
                <a:latin typeface="Arial Black"/>
              </a:rPr>
              <a:t>alifornia </a:t>
            </a:r>
            <a:r>
              <a:rPr lang="en-US" sz="2400" b="1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A</a:t>
            </a:r>
            <a:r>
              <a:rPr lang="en-US" sz="2400" cap="small" dirty="0">
                <a:latin typeface="Arial Black"/>
              </a:rPr>
              <a:t>ssociation of </a:t>
            </a:r>
            <a:r>
              <a:rPr lang="en-US" sz="2400" b="1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H</a:t>
            </a:r>
            <a:r>
              <a:rPr lang="en-US" sz="2400" cap="small" dirty="0">
                <a:latin typeface="Arial Black"/>
              </a:rPr>
              <a:t>ealthcare </a:t>
            </a:r>
            <a:r>
              <a:rPr lang="en-US" sz="2400" b="1" cap="small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L</a:t>
            </a:r>
            <a:r>
              <a:rPr lang="en-US" sz="2400" cap="small" dirty="0">
                <a:latin typeface="Arial Black"/>
              </a:rPr>
              <a:t>eaders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2C5F2A-5AF0-45FD-979A-F8EC146E79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/>
              <a:t>Affiliate Advancement Process Overview:</a:t>
            </a:r>
            <a:endParaRPr lang="en-US" sz="21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639763"/>
          </a:xfrm>
        </p:spPr>
        <p:txBody>
          <a:bodyPr/>
          <a:lstStyle/>
          <a:p>
            <a:r>
              <a:rPr lang="en-US" sz="2800" b="1" u="sng" dirty="0" smtClean="0"/>
              <a:t>Fellow Recertification</a:t>
            </a:r>
          </a:p>
        </p:txBody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Recertification is required every three years – ACHE will notify of eligibility to recertify  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dirty="0" smtClean="0"/>
              <a:t>Requirements include participation in two healthcare activities &amp; two community/civic activities</a:t>
            </a:r>
          </a:p>
          <a:p>
            <a:pPr marL="0" indent="0" algn="ctr">
              <a:buFontTx/>
              <a:buNone/>
            </a:pPr>
            <a:r>
              <a:rPr lang="en-US" sz="2000" dirty="0" smtClean="0"/>
              <a:t>Plus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Completion of 24 hours of Continuing Education credits OR Retake &amp; pass BOG Exam  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New Fellow Recertification Timeline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Recertification Year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Fellow Recertification application submitted between now and Dec 31, 2013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Fellow Recertification application submitted after January 1, 2014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Education Requirements</a:t>
            </a:r>
          </a:p>
          <a:p>
            <a:pPr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000" b="1" dirty="0" smtClean="0"/>
              <a:t>24 hours </a:t>
            </a:r>
            <a:r>
              <a:rPr lang="en-US" sz="2000" dirty="0" smtClean="0"/>
              <a:t>Continuing Education credits over previous </a:t>
            </a:r>
            <a:r>
              <a:rPr lang="en-US" sz="2000" b="1" dirty="0" smtClean="0"/>
              <a:t>3</a:t>
            </a:r>
            <a:r>
              <a:rPr lang="en-US" sz="2000" dirty="0" smtClean="0"/>
              <a:t> years: 12 hours must be ACHE Cat I (Face-to-Face) credits; balance may be either Cat I or Cat II (Non-ACHE) Qualified Education credits   </a:t>
            </a:r>
            <a:endParaRPr lang="en-US" sz="20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2000" b="1" dirty="0" smtClean="0"/>
              <a:t>36 hours </a:t>
            </a:r>
            <a:r>
              <a:rPr lang="en-US" sz="2000" dirty="0" smtClean="0"/>
              <a:t>Continuing Education credits over previous </a:t>
            </a:r>
            <a:r>
              <a:rPr lang="en-US" sz="2000" b="1" dirty="0" smtClean="0"/>
              <a:t>3</a:t>
            </a:r>
            <a:r>
              <a:rPr lang="en-US" sz="2000" dirty="0" smtClean="0"/>
              <a:t> years: 12 hours must be ACHE Category I (Face-to-Face) credits; balance may be either Cat I or Cat II (Non-ACHE) Qualified Education credits   </a:t>
            </a:r>
            <a:endParaRPr lang="en-US" sz="20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D1C17-AF96-4B26-BE1B-962F9F9752B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/>
              <a:t>Affiliate Advancement Process Overview:</a:t>
            </a:r>
            <a:endParaRPr lang="en-US" sz="21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A1F33-915A-49A5-9FD6-ABE05BD4EA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5098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188913"/>
            <a:ext cx="7696200" cy="460375"/>
          </a:xfr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Resources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Chapter Advancement Study Groups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LinkedIn Study Group (CAHL Group)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Watch for Social Media Updates on LinkedIn and </a:t>
            </a:r>
            <a:r>
              <a:rPr lang="en-US" sz="1800" b="1" dirty="0" err="1" smtClean="0">
                <a:solidFill>
                  <a:schemeClr val="accent6"/>
                </a:solidFill>
              </a:rPr>
              <a:t>Facebook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en-US" sz="1400" b="1" dirty="0" smtClean="0">
              <a:solidFill>
                <a:schemeClr val="accent6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ACHE Fellow Advancement Webinars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/>
              <a:t>   -Schedule available on ACHE.org website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Board of Governors (BOG) Examination Review Course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	</a:t>
            </a:r>
            <a:r>
              <a:rPr lang="en-US" sz="1800" dirty="0" smtClean="0"/>
              <a:t>-ACHE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	-CAHL 2-day Study/Review Session – Location/Date to be announced soon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Study Materials Purchase and Circulation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Books available on loan through CAHL Chapter (Contact </a:t>
            </a:r>
            <a:r>
              <a:rPr lang="en-US" sz="1800" dirty="0" smtClean="0">
                <a:hlinkClick r:id="rId4"/>
              </a:rPr>
              <a:t>Aaron Chang</a:t>
            </a:r>
            <a:r>
              <a:rPr lang="en-US" sz="1800" dirty="0" smtClean="0"/>
              <a:t>), </a:t>
            </a:r>
            <a:r>
              <a:rPr lang="en-US" sz="1800" dirty="0" smtClean="0"/>
              <a:t>or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available through </a:t>
            </a:r>
            <a:r>
              <a:rPr lang="en-US" sz="1800" dirty="0" smtClean="0">
                <a:hlinkClick r:id="rId5"/>
              </a:rPr>
              <a:t>Health Administration Press</a:t>
            </a:r>
            <a:endParaRPr lang="en-US" sz="1800" dirty="0" smtClean="0"/>
          </a:p>
          <a:p>
            <a:pPr lvl="1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Websites: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hlinkClick r:id="rId6"/>
              </a:rPr>
              <a:t>http://cahl.ache.org/affiliate-advancement.html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LinkedIn: </a:t>
            </a:r>
            <a:r>
              <a:rPr lang="en-US" sz="2000" dirty="0" smtClean="0">
                <a:hlinkClick r:id="rId7" tooltip="This group is members only"/>
              </a:rPr>
              <a:t>California Association of Healthcare Leaders/ACHE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CAHL LinkedIn Subgroup: </a:t>
            </a:r>
            <a:r>
              <a:rPr lang="en-US" sz="2000" dirty="0" smtClean="0">
                <a:hlinkClick r:id="rId7" tooltip="This group is members only"/>
              </a:rPr>
              <a:t>FACHE Study Group </a:t>
            </a:r>
            <a:r>
              <a:rPr lang="en-US" sz="2000" dirty="0" smtClean="0"/>
              <a:t>  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6D-6791-4DA5-9C81-6F7FA86B6D9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Resources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Study Materials Purchase and Circulation</a:t>
            </a:r>
          </a:p>
        </p:txBody>
      </p:sp>
      <p:pic>
        <p:nvPicPr>
          <p:cNvPr id="15368" name="Picture 10" descr="book_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25600"/>
            <a:ext cx="59436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609600" y="51816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Books are available on loan through CAHL Chapter (Contact </a:t>
            </a:r>
            <a:r>
              <a:rPr lang="en-US" dirty="0" smtClean="0">
                <a:solidFill>
                  <a:schemeClr val="bg1"/>
                </a:solidFill>
              </a:rPr>
              <a:t>Aaron Chang), </a:t>
            </a:r>
            <a:r>
              <a:rPr lang="en-US" dirty="0">
                <a:solidFill>
                  <a:schemeClr val="bg1"/>
                </a:solidFill>
              </a:rPr>
              <a:t>or available through Health Administration </a:t>
            </a:r>
            <a:r>
              <a:rPr lang="en-US" dirty="0" smtClean="0">
                <a:solidFill>
                  <a:schemeClr val="bg1"/>
                </a:solidFill>
              </a:rPr>
              <a:t>Press </a:t>
            </a:r>
            <a:r>
              <a:rPr lang="en-US" sz="1600" dirty="0" smtClean="0">
                <a:solidFill>
                  <a:schemeClr val="bg1"/>
                </a:solidFill>
              </a:rPr>
              <a:t>(check website for current price)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ECF30-D65D-4F45-8CD9-4EB0332466D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5098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Grp="1"/>
          </p:cNvSpPr>
          <p:nvPr>
            <p:ph type="title"/>
          </p:nvPr>
        </p:nvSpPr>
        <p:spPr>
          <a:xfrm>
            <a:off x="838200" y="188913"/>
            <a:ext cx="7696200" cy="460375"/>
          </a:xfr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Benefits of ACHE / CAHL Membership</a:t>
            </a:r>
          </a:p>
        </p:txBody>
      </p:sp>
      <p:sp>
        <p:nvSpPr>
          <p:cNvPr id="16391" name="Rectangle 6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latin typeface="Arial" charset="0"/>
              </a:rPr>
              <a:t>Through these benefits, healthcare management professionals can advance their knowledge and skills, making them more effective leaders: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Networking Opportunities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Educational and Executive Seminars</a:t>
            </a:r>
          </a:p>
          <a:p>
            <a:pPr lvl="1"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Career Services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National Congress on Healthcare Leadership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Advancement Support for Premier Credential (FACHE)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Publications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Ethical decision-making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ECF30-D65D-4F45-8CD9-4EB0332466D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5098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Grp="1"/>
          </p:cNvSpPr>
          <p:nvPr>
            <p:ph type="title"/>
          </p:nvPr>
        </p:nvSpPr>
        <p:spPr>
          <a:xfrm>
            <a:off x="838200" y="188913"/>
            <a:ext cx="7696200" cy="460375"/>
          </a:xfr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Benefits of ACHE / CAHL Membership</a:t>
            </a:r>
          </a:p>
        </p:txBody>
      </p:sp>
      <p:sp>
        <p:nvSpPr>
          <p:cNvPr id="16391" name="Rectangle 6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marL="0" lvl="1">
              <a:lnSpc>
                <a:spcPct val="80000"/>
              </a:lnSpc>
              <a:buNone/>
            </a:pPr>
            <a:r>
              <a:rPr lang="en-US" sz="2200" b="1" dirty="0" smtClean="0">
                <a:latin typeface="Arial" charset="0"/>
              </a:rPr>
              <a:t>Advancement Support for Premier Credential (FACHE)</a:t>
            </a:r>
          </a:p>
          <a:p>
            <a:pPr marL="0" lvl="1">
              <a:lnSpc>
                <a:spcPct val="80000"/>
              </a:lnSpc>
              <a:buNone/>
            </a:pPr>
            <a:endParaRPr lang="en-US" sz="2200" b="1" dirty="0" smtClean="0">
              <a:latin typeface="Arial" charset="0"/>
            </a:endParaRPr>
          </a:p>
          <a:p>
            <a:pPr marL="0" lvl="1" indent="-182880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&gt; Active Advancement and Membership Committee </a:t>
            </a:r>
          </a:p>
          <a:p>
            <a:pPr marL="0" lvl="1" indent="-182880">
              <a:lnSpc>
                <a:spcPct val="80000"/>
              </a:lnSpc>
              <a:buNone/>
            </a:pPr>
            <a:endParaRPr lang="en-US" sz="2200" dirty="0" smtClean="0">
              <a:latin typeface="Arial" charset="0"/>
            </a:endParaRPr>
          </a:p>
          <a:p>
            <a:pPr marL="0" lvl="1" indent="-182880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     -“90-Day Challenge”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   -Structured Support from Active Interest thru BOG Exam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>
              <a:latin typeface="Arial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-Two-day BOG Exam Review and Study Session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	   -Will include speakers and presentations 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	   -To be held in Sacramento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     - Date to be announced soon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-LinkedIn FACHE Study Group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	   -Interaction &amp; Communication with fellow CAHL Members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	     and FACHE candidates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latin typeface="Arial" charset="0"/>
              </a:rPr>
              <a:t>		   		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CB9245-0D18-43A4-99C1-CBD8A0D2AF2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1" name="Picture 9" descr="after-much-discu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8725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bg1">
              <a:alpha val="5098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7413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4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62000" y="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Questions and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D7450-B8DA-47D2-8E9D-AB182BCF26F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019800" cy="6096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Overview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Introduction: CAHL Advancement Committee Members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Affiliate Advancement Overview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sz="2000"/>
              <a:t>What Does Credentialing Mean For Me?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sz="2000"/>
              <a:t>BOG Exam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sz="2000"/>
              <a:t>Eligibility/ Requirements 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sz="2000"/>
              <a:t>How Do I Apply? What is the Process?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sz="2000"/>
              <a:t>Timeline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US" sz="2000"/>
              <a:t>Recertification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Resources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Benefits of CAHL Membership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Questions/Comments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A1209-DF31-4687-B5B5-CEC88136EC8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705600" cy="838200"/>
          </a:xfrm>
        </p:spPr>
        <p:txBody>
          <a:bodyPr/>
          <a:lstStyle/>
          <a:p>
            <a:pPr eaLnBrk="1" hangingPunct="1"/>
            <a:r>
              <a:rPr lang="en-US" sz="3200" b="1" smtClean="0"/>
              <a:t>Committee Members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3810000" cy="5208588"/>
          </a:xfrm>
        </p:spPr>
        <p:txBody>
          <a:bodyPr/>
          <a:lstStyle/>
          <a:p>
            <a:pPr marL="0" lvl="1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+mj-lt"/>
                <a:cs typeface="Arial" pitchFamily="34" charset="0"/>
              </a:rPr>
              <a:t>Nora Powers, </a:t>
            </a:r>
            <a:r>
              <a:rPr lang="en-US" sz="1800" b="1" dirty="0" smtClean="0">
                <a:latin typeface="+mj-lt"/>
                <a:cs typeface="Arial" pitchFamily="34" charset="0"/>
              </a:rPr>
              <a:t>MHA, Co-Chair</a:t>
            </a:r>
            <a:endParaRPr lang="en-US" sz="1800" b="1" dirty="0" smtClean="0">
              <a:latin typeface="+mj-lt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+mj-lt"/>
              </a:rPr>
              <a:t>Director of Provider Contracting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+mj-lt"/>
              </a:rPr>
              <a:t>Anthem Blue Cross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latin typeface="+mj-lt"/>
              </a:rPr>
              <a:t>Nora.powers@wellpoint.com</a:t>
            </a:r>
            <a:endParaRPr lang="en-US" sz="1400" dirty="0" smtClean="0"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endParaRPr lang="en-US" sz="1800" b="1" dirty="0" smtClean="0"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endParaRPr lang="en-US" sz="1800" b="1" dirty="0" smtClean="0">
              <a:latin typeface="+mj-lt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800" b="1" dirty="0" smtClean="0">
                <a:latin typeface="+mj-lt"/>
                <a:cs typeface="Arial" pitchFamily="34" charset="0"/>
              </a:rPr>
              <a:t>Mike </a:t>
            </a:r>
            <a:r>
              <a:rPr lang="en-US" sz="1800" b="1" dirty="0" smtClean="0">
                <a:latin typeface="+mj-lt"/>
                <a:cs typeface="Arial" pitchFamily="34" charset="0"/>
              </a:rPr>
              <a:t>Brokloff, MS, MBA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800" dirty="0" smtClean="0">
                <a:latin typeface="+mj-lt"/>
              </a:rPr>
              <a:t>Director of Service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r>
              <a:rPr lang="en-US" sz="1800" dirty="0" smtClean="0">
                <a:latin typeface="+mj-lt"/>
              </a:rPr>
              <a:t>GE Healthcare</a:t>
            </a:r>
          </a:p>
          <a:p>
            <a:pPr marL="0" lvl="1">
              <a:spcBef>
                <a:spcPts val="0"/>
              </a:spcBef>
              <a:buNone/>
              <a:defRPr/>
            </a:pPr>
            <a:endParaRPr lang="en-US" sz="1800" b="1" dirty="0" smtClean="0">
              <a:latin typeface="+mj-lt"/>
            </a:endParaRPr>
          </a:p>
          <a:p>
            <a:pPr marL="0" lvl="1">
              <a:spcBef>
                <a:spcPts val="0"/>
              </a:spcBef>
              <a:buNone/>
              <a:defRPr/>
            </a:pPr>
            <a:endParaRPr lang="en-US" sz="1800" b="1" dirty="0" smtClean="0">
              <a:latin typeface="+mj-lt"/>
            </a:endParaRPr>
          </a:p>
          <a:p>
            <a:pPr marL="0" lvl="1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+mj-lt"/>
                <a:cs typeface="Arial" pitchFamily="34" charset="0"/>
              </a:rPr>
              <a:t>Narendra </a:t>
            </a:r>
            <a:r>
              <a:rPr lang="en-US" sz="1800" b="1" dirty="0" smtClean="0">
                <a:latin typeface="+mj-lt"/>
                <a:cs typeface="Arial" pitchFamily="34" charset="0"/>
              </a:rPr>
              <a:t>Desai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smtClean="0">
                <a:latin typeface="+mj-lt"/>
              </a:rPr>
              <a:t>Clinical Laboratory Scientist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err="1" smtClean="0">
                <a:latin typeface="+mj-lt"/>
              </a:rPr>
              <a:t>Natividad</a:t>
            </a:r>
            <a:r>
              <a:rPr lang="en-US" sz="1800" dirty="0" smtClean="0">
                <a:latin typeface="+mj-lt"/>
              </a:rPr>
              <a:t> Medical Center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10200" y="962024"/>
            <a:ext cx="3733800" cy="1015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b="1" dirty="0" smtClean="0">
                <a:latin typeface="+mj-lt"/>
                <a:cs typeface="Arial" pitchFamily="34" charset="0"/>
              </a:rPr>
              <a:t>Aaron </a:t>
            </a:r>
            <a:r>
              <a:rPr lang="en-US" b="1" dirty="0">
                <a:latin typeface="+mj-lt"/>
                <a:cs typeface="Arial" pitchFamily="34" charset="0"/>
              </a:rPr>
              <a:t>Chang, </a:t>
            </a:r>
            <a:r>
              <a:rPr lang="en-US" b="1" dirty="0" smtClean="0">
                <a:latin typeface="+mj-lt"/>
                <a:cs typeface="Arial" pitchFamily="34" charset="0"/>
              </a:rPr>
              <a:t>MHA, Co-Chair</a:t>
            </a:r>
            <a:endParaRPr lang="en-US" b="1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Business Operations Manager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Ambulatory Care Clinics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Lucile </a:t>
            </a:r>
            <a:r>
              <a:rPr lang="en-US" dirty="0">
                <a:latin typeface="+mj-lt"/>
              </a:rPr>
              <a:t>Packard Children's Hospital </a:t>
            </a:r>
          </a:p>
          <a:p>
            <a:pPr>
              <a:buFont typeface="Arial" charset="0"/>
              <a:buNone/>
              <a:defRPr/>
            </a:pPr>
            <a:r>
              <a:rPr lang="en-US" sz="1400" dirty="0" smtClean="0">
                <a:latin typeface="+mj-lt"/>
              </a:rPr>
              <a:t>achang@lpch.org</a:t>
            </a:r>
            <a:endParaRPr lang="en-US" sz="1400" dirty="0">
              <a:latin typeface="+mj-lt"/>
            </a:endParaRPr>
          </a:p>
          <a:p>
            <a:pPr>
              <a:defRPr/>
            </a:pPr>
            <a:endParaRPr lang="en-US" b="1" dirty="0" smtClean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b="1" dirty="0" smtClean="0">
                <a:latin typeface="+mj-lt"/>
                <a:cs typeface="Arial" pitchFamily="34" charset="0"/>
              </a:rPr>
              <a:t>Kathryn </a:t>
            </a:r>
            <a:r>
              <a:rPr lang="en-US" b="1" dirty="0" smtClean="0">
                <a:latin typeface="+mj-lt"/>
                <a:cs typeface="Arial" pitchFamily="34" charset="0"/>
              </a:rPr>
              <a:t>Simpson</a:t>
            </a:r>
            <a:endParaRPr lang="en-US" b="1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Consultant </a:t>
            </a: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Palo Alto Medical </a:t>
            </a:r>
            <a:r>
              <a:rPr lang="en-US" dirty="0" smtClean="0">
                <a:latin typeface="+mj-lt"/>
              </a:rPr>
              <a:t>Foundation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Jerry </a:t>
            </a:r>
            <a:r>
              <a:rPr lang="en-US" b="1" dirty="0" smtClean="0">
                <a:latin typeface="+mj-lt"/>
              </a:rPr>
              <a:t>Birk, MHA, FHFMA</a:t>
            </a:r>
          </a:p>
          <a:p>
            <a:r>
              <a:rPr lang="en-US" dirty="0" smtClean="0">
                <a:latin typeface="+mj-lt"/>
              </a:rPr>
              <a:t>VP, Cardiovascular &amp; Thoracic </a:t>
            </a:r>
            <a:r>
              <a:rPr lang="en-US" dirty="0" err="1" smtClean="0">
                <a:latin typeface="+mj-lt"/>
              </a:rPr>
              <a:t>Svcs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Rideout</a:t>
            </a:r>
            <a:r>
              <a:rPr lang="en-US" dirty="0" smtClean="0">
                <a:latin typeface="+mj-lt"/>
              </a:rPr>
              <a:t> Health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 smtClean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 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 smtClean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 smtClean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 smtClean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 smtClean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AAA5A-6C0B-43D8-95B3-0DD01C0A0D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/>
              <a:t>Affiliate Advancement Process Overview:</a:t>
            </a:r>
            <a:endParaRPr lang="en-US" sz="2100" b="1" u="sng"/>
          </a:p>
        </p:txBody>
      </p:sp>
      <p:sp>
        <p:nvSpPr>
          <p:cNvPr id="6151" name="Rectangle 6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dirty="0" smtClean="0">
                <a:latin typeface="Arial" charset="0"/>
              </a:rPr>
              <a:t>The ACHE Fellow credential is not only a mark of prestige, but also an indicator that you are willing to work hard, hold yourself to high ethical standards, and that you've made a conscious choice to be a leader in our industry. </a:t>
            </a:r>
          </a:p>
          <a:p>
            <a:pPr>
              <a:buFont typeface="Arial" charset="0"/>
              <a:buNone/>
            </a:pPr>
            <a:endParaRPr lang="en-US" sz="2800" dirty="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800" dirty="0" smtClean="0">
                <a:latin typeface="Arial" charset="0"/>
              </a:rPr>
              <a:t>Senior executive testimonials regarding the value of achieving the FACHE available on the CAHL website. 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828800" y="762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914400" y="914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What does credentialing mean for me?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676400" y="60198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http://cahl.ache.org/affiliate-advancement.html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4595C-8598-4A3F-BD64-BDD5F2E43C2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/>
              <a:t>Affiliate</a:t>
            </a:r>
            <a:r>
              <a:rPr lang="en-US" sz="2000" b="1"/>
              <a:t> Advancement Process Overview:</a:t>
            </a:r>
            <a:endParaRPr lang="en-US" sz="2000" b="1" u="sng"/>
          </a:p>
        </p:txBody>
      </p:sp>
      <p:sp>
        <p:nvSpPr>
          <p:cNvPr id="7175" name="Rectangle 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i="1" smtClean="0">
                <a:latin typeface="Arial" charset="0"/>
              </a:rPr>
              <a:t>Ten Areas Covered:</a:t>
            </a:r>
            <a:r>
              <a:rPr lang="en-US" sz="1800" b="1" smtClean="0">
                <a:latin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Governance &amp; Organizational Structure, Human Resources, Finance, Health care Technology &amp; Information Management, Quality &amp; Performance Improvement, Laws &amp; Regulations, Professionalism &amp; Ethics, Healthcare, Management, Business</a:t>
            </a:r>
          </a:p>
          <a:p>
            <a:pPr lvl="1">
              <a:lnSpc>
                <a:spcPct val="80000"/>
              </a:lnSpc>
            </a:pPr>
            <a:endParaRPr lang="en-US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 i="1" smtClean="0">
                <a:latin typeface="Arial" charset="0"/>
              </a:rPr>
              <a:t>Timing/Questions: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Allotted up to 6 hours to complete exam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230 questions: 200 are scored and 30 are pretest questions (pretest questions do not affect a candidate’s score.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No penalty for incorrect answers</a:t>
            </a:r>
          </a:p>
          <a:p>
            <a:pPr lvl="1">
              <a:lnSpc>
                <a:spcPct val="80000"/>
              </a:lnSpc>
            </a:pPr>
            <a:endParaRPr lang="en-US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 i="1" smtClean="0">
                <a:latin typeface="Arial" charset="0"/>
              </a:rPr>
              <a:t>Scoring: </a:t>
            </a:r>
            <a:endParaRPr lang="en-US" sz="1800" b="1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A modified Angoff Method is used to determine the pass point for the Board of Governors exam.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Pass or Fail</a:t>
            </a:r>
          </a:p>
          <a:p>
            <a:pPr lvl="1">
              <a:lnSpc>
                <a:spcPct val="80000"/>
              </a:lnSpc>
            </a:pPr>
            <a:endParaRPr lang="en-US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 i="1" smtClean="0">
                <a:latin typeface="Arial" charset="0"/>
              </a:rPr>
              <a:t>Fees: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Exam enrollment fee—$250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latin typeface="Arial" charset="0"/>
              </a:rPr>
              <a:t>Exam registration fee—$200 </a:t>
            </a:r>
          </a:p>
          <a:p>
            <a:pPr lvl="1">
              <a:lnSpc>
                <a:spcPct val="80000"/>
              </a:lnSpc>
            </a:pPr>
            <a:endParaRPr lang="en-US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smtClean="0">
              <a:latin typeface="Arial" charset="0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828800" y="762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14400" y="7620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Board of Governors (BOG) Exam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609600" y="621665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hlinkClick r:id="rId4"/>
              </a:rPr>
              <a:t>http://www.ache.org/mbership/credentialing/EXAM/EXAM.cfm#overview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6E265B-E470-43F1-B92D-919F1C34E1A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 dirty="0"/>
              <a:t>Affiliate Advancement Process Overview:</a:t>
            </a:r>
            <a:endParaRPr lang="en-US" sz="21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86868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1143000" y="1219200"/>
            <a:ext cx="6324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Eligibility/Requirements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FDBEB-CCC9-497B-A3D9-9AF936343F3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/>
              <a:t>Affiliate Advancement Process Overview:</a:t>
            </a:r>
            <a:endParaRPr lang="en-US" sz="21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304800"/>
          </a:xfrm>
        </p:spPr>
        <p:txBody>
          <a:bodyPr/>
          <a:lstStyle/>
          <a:p>
            <a:r>
              <a:rPr lang="en-US" sz="2600" b="1" u="sng" smtClean="0"/>
              <a:t>How Do I Apply? What is the Process?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 smtClean="0"/>
              <a:t>(1) Fulfill Board of Governors (BOG) Exam Eligibility 	requirements:</a:t>
            </a:r>
            <a:r>
              <a:rPr lang="en-US" sz="22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Masters or other Post Baccalaureate Degree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Complete and Submit (electronically or via mail) FACHE Application with required supplementary information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Healthcare management position + </a:t>
            </a:r>
            <a:r>
              <a:rPr lang="en-US" sz="1400" u="sng" dirty="0" smtClean="0"/>
              <a:t>&gt;</a:t>
            </a:r>
            <a:r>
              <a:rPr lang="en-US" sz="1400" dirty="0" smtClean="0"/>
              <a:t> 2 years management experience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(2) Receive authorization letter and exam registration form 	from ACHE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(</a:t>
            </a:r>
            <a:r>
              <a:rPr lang="en-US" sz="2200" b="1" dirty="0" smtClean="0"/>
              <a:t>3) Within 3 years, complete the following: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Prepare for, take, and pass Board of Governors Examination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Meet any remaining requirements to earn FACHE credential: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Healthcare management position + 5 years management experience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ACHE member for 3 years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40 hours of continuing education </a:t>
            </a:r>
          </a:p>
          <a:p>
            <a:pPr lvl="3">
              <a:lnSpc>
                <a:spcPct val="80000"/>
              </a:lnSpc>
              <a:buFont typeface="Wingdings"/>
              <a:buChar char="Ø"/>
            </a:pPr>
            <a:r>
              <a:rPr lang="en-US" sz="1600" dirty="0" smtClean="0"/>
              <a:t>12 of which are ACHE Category I (Face-to-Face) education hours;  </a:t>
            </a:r>
          </a:p>
          <a:p>
            <a:pPr lvl="3">
              <a:lnSpc>
                <a:spcPct val="80000"/>
              </a:lnSpc>
              <a:buFont typeface="Wingdings"/>
              <a:buChar char="Ø"/>
            </a:pPr>
            <a:r>
              <a:rPr lang="en-US" sz="1600" dirty="0" smtClean="0"/>
              <a:t>28 can be ACHE Category I) or ACHE Category II (non-ACHE sources)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2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D1C17-AF96-4B26-BE1B-962F9F9752B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/>
              <a:t>Affiliate Advancement Process Overview:</a:t>
            </a:r>
            <a:endParaRPr lang="en-US" sz="21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639763"/>
          </a:xfrm>
        </p:spPr>
        <p:txBody>
          <a:bodyPr/>
          <a:lstStyle/>
          <a:p>
            <a:r>
              <a:rPr lang="en-US" sz="2800" b="1" u="sng" dirty="0" smtClean="0"/>
              <a:t>Timeline</a:t>
            </a:r>
          </a:p>
        </p:txBody>
      </p:sp>
      <p:sp>
        <p:nvSpPr>
          <p:cNvPr id="102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Applications may be submitted anytime during the year. 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28600" y="2514600"/>
            <a:ext cx="8686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lvl="1"/>
            <a:endParaRPr lang="en-US" sz="2800" dirty="0" smtClean="0"/>
          </a:p>
          <a:p>
            <a:pPr marL="182880" lvl="1"/>
            <a:r>
              <a:rPr lang="en-US" sz="2800" dirty="0" smtClean="0"/>
              <a:t>Two options available</a:t>
            </a:r>
          </a:p>
          <a:p>
            <a:pPr marL="914400" lvl="1" indent="-457200">
              <a:buAutoNum type="arabicParenR"/>
            </a:pPr>
            <a:r>
              <a:rPr lang="en-US" sz="2800" dirty="0" smtClean="0"/>
              <a:t>Pen &amp; Paper exam offered at ACHE’s annual Congress on Healthcare Leadership in March. </a:t>
            </a:r>
          </a:p>
          <a:p>
            <a:pPr marL="914400" lvl="1" indent="-457200"/>
            <a:r>
              <a:rPr lang="en-US" sz="2800" dirty="0" smtClean="0"/>
              <a:t>2) Computer-Based Testing available through </a:t>
            </a:r>
            <a:r>
              <a:rPr lang="en-US" sz="2800" dirty="0" err="1" smtClean="0"/>
              <a:t>Prometic</a:t>
            </a:r>
            <a:r>
              <a:rPr lang="en-US" sz="2800" dirty="0" smtClean="0"/>
              <a:t> </a:t>
            </a:r>
          </a:p>
          <a:p>
            <a:pPr marL="182880" lvl="1" indent="-457200">
              <a:buAutoNum type="arabicParenR"/>
            </a:pPr>
            <a:endParaRPr lang="en-US" dirty="0" smtClean="0"/>
          </a:p>
          <a:p>
            <a:pPr marL="182880" lvl="1"/>
            <a:r>
              <a:rPr lang="en-US" sz="2800" dirty="0" smtClean="0"/>
              <a:t>Exam must be completed within 90 days of paying exam fee, whichever option is chosen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New Fellow Timeline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Advancement Year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New Fellow application submitted between now and Dec 31, 2013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New Fellow application submitted after January 1, 2014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Education Requirements</a:t>
            </a:r>
          </a:p>
          <a:p>
            <a:pPr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000" b="1" dirty="0" smtClean="0"/>
              <a:t>40 hours </a:t>
            </a:r>
            <a:r>
              <a:rPr lang="en-US" sz="2000" dirty="0" smtClean="0"/>
              <a:t>Continuing Education credits over previous </a:t>
            </a:r>
            <a:r>
              <a:rPr lang="en-US" sz="2000" b="1" dirty="0" smtClean="0"/>
              <a:t>5</a:t>
            </a:r>
            <a:r>
              <a:rPr lang="en-US" sz="2000" dirty="0" smtClean="0"/>
              <a:t> years: 12 hours must be ACHE Cat I (Face-to-Face) credits; balance may be either Cat I or Cat II (Non-ACHE) Qualified Education credits   </a:t>
            </a:r>
            <a:endParaRPr lang="en-US" sz="20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2000" b="1" dirty="0" smtClean="0"/>
              <a:t>36 hours </a:t>
            </a:r>
            <a:r>
              <a:rPr lang="en-US" sz="2000" dirty="0" smtClean="0"/>
              <a:t>Continuing Education credits over previous </a:t>
            </a:r>
            <a:r>
              <a:rPr lang="en-US" sz="2000" b="1" dirty="0" smtClean="0"/>
              <a:t>3</a:t>
            </a:r>
            <a:r>
              <a:rPr lang="en-US" sz="2000" dirty="0" smtClean="0"/>
              <a:t> years: 12 hours must be ACHE Category I (Face-to-Face) credits; balance may be either Cat I or Cat II (Non-ACHE) Qualified Education credits   </a:t>
            </a:r>
            <a:endParaRPr lang="en-US" sz="20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D1C17-AF96-4B26-BE1B-962F9F9752B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3411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2" cstate="print"/>
          <a:srcRect l="44836" t="39276" r="29929" b="27258"/>
          <a:stretch>
            <a:fillRect/>
          </a:stretch>
        </p:blipFill>
        <p:spPr bwMode="auto">
          <a:xfrm>
            <a:off x="19050" y="9525"/>
            <a:ext cx="7334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Tresha\Edited Photos for Stock\Business\944284_42891822.jpg"/>
          <p:cNvPicPr>
            <a:picLocks noChangeAspect="1" noChangeArrowheads="1"/>
          </p:cNvPicPr>
          <p:nvPr/>
        </p:nvPicPr>
        <p:blipFill>
          <a:blip r:embed="rId3" cstate="print"/>
          <a:srcRect l="44836" t="39276" r="29929" b="27258"/>
          <a:stretch>
            <a:fillRect/>
          </a:stretch>
        </p:blipFill>
        <p:spPr bwMode="auto">
          <a:xfrm>
            <a:off x="8394700" y="19050"/>
            <a:ext cx="723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/>
              <a:t>Affiliate Advancement Process Overview:</a:t>
            </a:r>
            <a:endParaRPr lang="en-US" sz="21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n power">
      <a:dk1>
        <a:sysClr val="windowText" lastClr="000000"/>
      </a:dk1>
      <a:lt1>
        <a:srgbClr val="000000"/>
      </a:lt1>
      <a:dk2>
        <a:srgbClr val="1F497D"/>
      </a:dk2>
      <a:lt2>
        <a:srgbClr val="D6D6DE"/>
      </a:lt2>
      <a:accent1>
        <a:srgbClr val="D0D0E5"/>
      </a:accent1>
      <a:accent2>
        <a:srgbClr val="E1E0E5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C1C1C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835</Words>
  <Application>Microsoft Office PowerPoint</Application>
  <PresentationFormat>On-screen Show (4:3)</PresentationFormat>
  <Paragraphs>250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Default Design</vt:lpstr>
      <vt:lpstr>Slide 1</vt:lpstr>
      <vt:lpstr>Overview</vt:lpstr>
      <vt:lpstr>Committee Members</vt:lpstr>
      <vt:lpstr>Slide 4</vt:lpstr>
      <vt:lpstr>Slide 5</vt:lpstr>
      <vt:lpstr>Slide 6</vt:lpstr>
      <vt:lpstr>How Do I Apply? What is the Process?</vt:lpstr>
      <vt:lpstr>Timeline</vt:lpstr>
      <vt:lpstr>New Fellow Timeline</vt:lpstr>
      <vt:lpstr>Fellow Recertification</vt:lpstr>
      <vt:lpstr>New Fellow Recertification Timeline</vt:lpstr>
      <vt:lpstr>Resources</vt:lpstr>
      <vt:lpstr>Slide 13</vt:lpstr>
      <vt:lpstr>Benefits of ACHE / CAHL Membership</vt:lpstr>
      <vt:lpstr>Benefits of ACHE / CAHL Membership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Nora Powers</cp:lastModifiedBy>
  <cp:revision>55</cp:revision>
  <dcterms:modified xsi:type="dcterms:W3CDTF">2013-02-25T17:51:36Z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TC101971654</vt:lpwstr>
  </property>
</Properties>
</file>